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27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5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341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14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341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341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1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3416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41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4168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13416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4170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2339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340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341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342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343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344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234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234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2347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ru-RU"/>
          </a:p>
        </p:txBody>
      </p:sp>
      <p:sp>
        <p:nvSpPr>
          <p:cNvPr id="14234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ru-RU"/>
          </a:p>
        </p:txBody>
      </p:sp>
      <p:sp>
        <p:nvSpPr>
          <p:cNvPr id="14234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3760C90B-66FC-4A93-B75D-B86F1239E3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771CC-95DC-420C-8C7E-F0247C7D8D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1807C-C235-446B-BD5F-7719059E95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D288E-5741-4CB3-BCB2-A61CCA14D4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D1310-FBDF-48F5-B625-55F56BEED0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1EE32-E1A1-48D2-B990-AAE1EACC8E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1B23F-1DBE-4D7B-82DA-3E517CF8FF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4E089-E195-4412-BD37-35E68AFF6A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F1CAC-7DEC-49CB-83B6-0189A50D88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0D626-C5AF-4E87-9ED6-8A252E5EBC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2C097-0B14-4C27-9544-1B405FE682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45411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541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DA2DDD-98B9-4ED0-93E8-A047217525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C2730-78F2-4D7B-A94D-31E0F6157B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0F5E3-83D2-44D5-B084-99AE87B971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560A9-BEB4-4D37-8976-E3F75D9F69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19425-EBC8-4BD9-9F9D-F709EDE864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4C9B3-76EE-4B76-8CB3-B8E71BBA85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DF51F-EBA6-4727-9EF0-691EAD286A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A4993-43A4-4EEE-9446-901872E0C3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AE53E-815D-42D9-A2BD-4C1409D514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blackWhite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endParaRPr kumimoji="0" lang="ru-RU" alt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18288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47399-EBD2-4743-9F9F-2A82852010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CC68A-9CB3-470F-B61F-C5C2F83F12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848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926EDE7-22E8-4B6D-BED5-3C31362205D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28A27-9B00-4D77-BA93-4F5482F3AF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FAF50-F080-47FA-86E1-43BEF6B1B0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28CAB-0833-431F-BA8A-01F3987724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CA1F7-78CA-4F1A-B005-6122453E81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A62C4-2385-4916-876B-83A85BEE5B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B2305-C595-4DC4-BAD6-3094BF3270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9EE58-8E2D-48F8-AED6-257C7D2897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4B398-F976-48FE-B77A-F1E9A7CCF5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77E00-B499-4A0E-9A3F-4EAB157830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DD8B1-7322-4268-9296-2A49D765FD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9C6D79E-5F8C-49E3-B8A0-71B24E8B088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nimBg="1"/>
      <p:bldP spid="151560" grpId="0" animBg="1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F38FD-229F-4675-B727-9B31DB9095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C016E-4114-44DE-858B-1FD18EC059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55C9F-7A46-4F24-876F-5C2D5E1DB3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078C2-80FA-4DBD-9FEC-0F69DE9F38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5A4EA-D52C-4BE6-A2CB-3D884BC1D7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B359D-A8CE-41F3-B504-17DD4491A6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7365-83DE-49BF-9B38-128C2B5835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72682-A94A-4132-A778-2C7E2BACE9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FE26A-4BFF-44A0-882B-9354108F66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20F92-F48A-433E-B7AB-55BAED43BF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46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6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6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6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6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6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6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6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63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463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4637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463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463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6FBCA6-DBF7-4046-A758-1CDAC327DA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nimBg="1"/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FA3C2-02D4-4B30-83FC-7B0FEE15D2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EF1CE-671B-499D-BB06-6B0F67631B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69EE8-B1D0-4294-BD9C-DBDC8F12B8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C8EED-B1C0-4539-8599-3D8DE3A074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00683-3D90-44CC-A7BD-EB239BEB12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E304B-5648-4BD2-811F-6CBCD91E71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CB0D6-5B72-4230-8006-E938E7D547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DE743-BAE1-4EE4-B95D-322CDAED5C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3A094-DBEE-49A4-B652-F2D6B26C46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2F6B2-D55C-4A1E-AA40-73FEF1F44B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159748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59751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752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753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754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9755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97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97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97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975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97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0E2575-B137-4E18-A7AB-63CFEAF158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D5642-99D4-4423-ADBD-D5A3528EAF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2CCAA-2B05-437F-8414-6B501E6B1B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4708D-4E1D-4CDD-BBCD-38384D7080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1FAE5-132E-4F92-B6EC-30F72BB5B7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DDEB9-E971-42C0-A559-5F18E06DCF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019BA-F789-417D-9450-504EDE49EB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EDADA-27D3-4C4F-A0DA-D845038472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E8603-A1E2-434D-A3ED-E18D5B7D52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23D8B-D3E9-469C-9082-A960465928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F14D5-1E77-4934-848D-FDF1670915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89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89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89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897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897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897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897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714990-F574-4A86-9580-0877C5D4E5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1D1DF-337E-4C33-855F-64B471CDDB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42757-E5F5-45B9-B215-E966081DBE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D3186-F05B-4AC0-B9C7-387DCC69DE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35DCB-3022-493E-9B60-451B06EBD6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9ECB9-A7ED-4B55-A47B-535C5B3380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8EC73-A70C-4784-B819-541D23A86F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3D50B-490D-4151-BEAF-B4343DAF21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7A255-0AD8-4FC9-8374-10E986E33A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B608F-22B2-4CF1-A882-55B4F8ABD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C7650-0D0A-4710-B83B-470AE79067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17408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08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08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08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08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08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08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09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09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09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09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09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09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09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09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09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09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10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10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10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10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10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10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10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10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10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10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11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11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11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11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11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sp>
          <p:nvSpPr>
            <p:cNvPr id="17411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1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1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1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1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2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2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2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2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2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2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2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2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2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2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3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3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3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3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3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3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3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3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3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3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4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4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4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4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4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4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4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4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4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4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5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5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5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5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5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5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5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5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5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5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6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6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6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6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6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6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6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6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6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6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8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8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8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8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8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8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8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8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8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8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9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9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9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9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9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9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9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9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9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9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1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1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1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1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1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1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1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1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1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1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2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2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2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2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2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2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2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2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2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2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3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3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3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3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3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3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3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3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3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3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4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4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4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4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4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4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4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4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4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4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5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5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5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5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5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5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5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5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5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5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6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6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6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6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6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6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6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6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6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6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7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7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7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7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7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7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7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7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7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7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8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8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8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8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8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8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8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8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8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8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9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9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9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9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9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9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9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9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2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2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4300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301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302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ECA98A-5227-47AA-8788-64DF1D2D0F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BE1637-6335-469C-B3E1-77E9B4CBAF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9DA9E6-2676-4D68-9175-6C29A85FC91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210388-52AC-4C39-B6FC-BB8B059D5D4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350574-2F9C-4D69-9BD1-32734FA2619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C7C76F-88A6-483C-A863-E0844671EE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163643-2029-49D9-806E-6F6433CD523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978BC9-9D25-4F97-A5C0-BA9857D382A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02E2AF-3442-47D0-9485-41E9817390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FBE697-A7AE-45D8-859E-DC250099D3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BA66F8-1E2D-4773-ACE2-99091F763FB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9203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9204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05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9206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07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9208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09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1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921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9212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ru-RU"/>
          </a:p>
        </p:txBody>
      </p:sp>
      <p:sp>
        <p:nvSpPr>
          <p:cNvPr id="17921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ru-RU"/>
          </a:p>
        </p:txBody>
      </p:sp>
      <p:sp>
        <p:nvSpPr>
          <p:cNvPr id="17921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7441AF13-E2A1-4316-BA92-B568EABFFA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animBg="1"/>
    </p:bld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BE78E-A798-4AC7-BEC9-05F5DD6A9E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26912-3E93-436E-993F-66A92487D4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33404-FBBA-40C2-8C40-53F3080908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39E14-E5CB-42EB-934E-D650FDBCCA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E0D7F-C3F6-484C-A1A0-4E27B89F5D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4A2FF-9198-41A2-A866-69692E7807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12050-80EB-4420-A4A6-F4E9403CB6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7C71F-F7BF-40B0-990C-1C75754017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B134C-671E-409E-8C91-2E7870ACB7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E1CCB-4932-47B7-8495-AAA2A4BC6C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07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76" name="Picture 4" descr="A:\minispir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051882D1-E32D-4E8C-A83B-137C47F23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36D27-5C74-4155-9F59-7A9168EA0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437A9-C4C6-4254-9E5D-9E811B4A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1F527-3921-424D-9B2D-59681E933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38786-0BA9-45E9-9A7A-E543B40AC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98B38-44D6-48F6-B11F-5BC2E10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37F2C-56BB-4484-A5B3-8194C501D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CEE8F-F188-4381-8991-23513BC59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DFDA4-B50C-49F0-9EC8-E63CB74FF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0BBB3-99FE-4575-98A1-95027D191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1B21F-F7AA-48AB-9328-DE629CEE7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7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078" name="Picture 6" descr="A:\grape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</p:spPr>
        </p:pic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82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051882D1-E32D-4E8C-A83B-137C47F23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36D27-5C74-4155-9F59-7A9168EA0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437A9-C4C6-4254-9E5D-9E811B4A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1F527-3921-424D-9B2D-59681E933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38786-0BA9-45E9-9A7A-E543B40AC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98B38-44D6-48F6-B11F-5BC2E10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37F2C-56BB-4484-A5B3-8194C501D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CEE8F-F188-4381-8991-23513BC59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DFDA4-B50C-49F0-9EC8-E63CB74FF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0BBB3-99FE-4575-98A1-95027D191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1B21F-F7AA-48AB-9328-DE629CEE7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5" name="Picture 3" descr="A:\minispi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307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7" name="Picture 5" descr="A:\minispir.GIF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1117600" y="6115050"/>
            <a:ext cx="19304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56000" y="6115050"/>
            <a:ext cx="2844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15050"/>
            <a:ext cx="1828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fld id="{051882D1-E32D-4E8C-A83B-137C47F23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36D27-5C74-4155-9F59-7A9168EA0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437A9-C4C6-4254-9E5D-9E811B4A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1F527-3921-424D-9B2D-59681E933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38786-0BA9-45E9-9A7A-E543B40AC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98B38-44D6-48F6-B11F-5BC2E10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37F2C-56BB-4484-A5B3-8194C501D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CEE8F-F188-4381-8991-23513BC59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DFDA4-B50C-49F0-9EC8-E63CB74FF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E4DA51-6BF1-48EC-A15A-E57371019BA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0BBB3-99FE-4575-98A1-95027D191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1B21F-F7AA-48AB-9328-DE629CEE7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051882D1-E32D-4E8C-A83B-137C47F23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36D27-5C74-4155-9F59-7A9168EA0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437A9-C4C6-4254-9E5D-9E811B4A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1F527-3921-424D-9B2D-59681E933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38786-0BA9-45E9-9A7A-E543B40AC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98B38-44D6-48F6-B11F-5BC2E10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37F2C-56BB-4484-A5B3-8194C501D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CEE8F-F188-4381-8991-23513BC59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4A1A2-2FDD-49BE-974E-F41C80E27F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DFDA4-B50C-49F0-9EC8-E63CB74FF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0BBB3-99FE-4575-98A1-95027D191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1B21F-F7AA-48AB-9328-DE629CEE7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1882D1-E32D-4E8C-A83B-137C47F23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736D27-5C74-4155-9F59-7A9168EA0F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C437A9-C4C6-4254-9E5D-9E811B4A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F527-3921-424D-9B2D-59681E9334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8786-0BA9-45E9-9A7A-E543B40AC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598B38-44D6-48F6-B11F-5BC2E10EC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7F2C-56BB-4484-A5B3-8194C501D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0C363-2775-4E59-A1A1-C3FE3F6151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3CEE8F-F188-4381-8991-23513BC59E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0DFDA4-B50C-49F0-9EC8-E63CB74FF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BBB3-99FE-4575-98A1-95027D191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B21F-F7AA-48AB-9328-DE629CEE7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82D1-E32D-4E8C-A83B-137C47F23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6D27-5C74-4155-9F59-7A9168EA0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C437A9-C4C6-4254-9E5D-9E811B4A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F527-3921-424D-9B2D-59681E933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8786-0BA9-45E9-9A7A-E543B40AC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8B38-44D6-48F6-B11F-5BC2E10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CCD41-9F51-47A4-B254-FC6E9408BB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7F2C-56BB-4484-A5B3-8194C501D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EE8F-F188-4381-8991-23513BC59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FDA4-B50C-49F0-9EC8-E63CB74FF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BBB3-99FE-4575-98A1-95027D191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B21F-F7AA-48AB-9328-DE629CEE7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882D1-E32D-4E8C-A83B-137C47F23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736D27-5C74-4155-9F59-7A9168EA0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C437A9-C4C6-4254-9E5D-9E811B4AA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61F527-3921-424D-9B2D-59681E933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38786-0BA9-45E9-9A7A-E543B40AC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1046F-EFDE-4CAF-A3AD-7224964041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598B38-44D6-48F6-B11F-5BC2E10EC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337F2C-56BB-4484-A5B3-8194C501D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CEE8F-F188-4381-8991-23513BC59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DFDA4-B50C-49F0-9EC8-E63CB74FF7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A0BBB3-99FE-4575-98A1-95027D191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B21F-F7AA-48AB-9328-DE629CEE7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61F08-B68B-4FA1-9EDE-7E41F7C22D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80880-F901-4E9F-9172-4E404AD3F0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99CBA-03F2-472F-979B-35A25FDF4D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EF000-8469-42CD-9088-758956C42A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0C54E-7CAD-47BC-B96E-4857C81882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75CA4-E215-49F6-9FAC-AB177A79FB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144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5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6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6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6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46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46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46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9343077-7BF7-4403-9D47-02A8FF4F30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6021A-9738-4A5C-8C9D-ACD63DAB32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84A1C-3EDD-44D5-A8AB-165245F852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4B7FA-83B4-4A47-9D25-0EDD35E384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37932-C023-414C-80EC-3E555606A9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44AFD-B03D-4063-8C22-FE193E9CC6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FD2D4-2E2E-4FEC-9B5C-15A85E6597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51AB2-FFC7-42A4-B396-23041283B5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E40B1-25B3-4C85-BBD7-F99BDB90B2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9F500-994B-47BE-8491-1EBDB5F331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14746-DA62-42CD-8CB9-5CE45D86D4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1469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69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14697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698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1470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0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14704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05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1470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0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14710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11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1471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1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14716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17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47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4722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23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472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2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4728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29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473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3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14734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35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1473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3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14740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41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1474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4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14746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47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1474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5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14752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53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1475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5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14758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59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1476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6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4763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764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14766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67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14769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70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14772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73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468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14775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76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4689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14778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79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4690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14781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82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469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14784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85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469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14787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88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469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14790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91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469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14793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94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469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14796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797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14700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14703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14800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801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802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803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804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805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806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4807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14706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14809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0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1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2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3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4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5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6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7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8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19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20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21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22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482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482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4825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4826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4827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30A9DA-ABE9-4DA9-B7CB-7BD3C19303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DBAB4-599F-4159-9A60-EDDC8828E3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305AF-5C61-41D4-AFA8-3D0E43E9F3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69F84-7C8F-4448-8D6D-AB91F17F76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B27DF-B94F-4BD3-8C84-9795137FEB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5E1BA-E864-471A-A71D-984065282B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597F2-DC87-4DC2-8984-CF8CF3716B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3C428-A0D8-4A1B-80F8-360E6BFC78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49AE-3C3F-4D4D-8E1F-43AB79D188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248-2AEB-420D-B3F2-85C16DD049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BBA27-B9BF-44B1-BF3B-F6192642F0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118787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788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789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790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879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879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879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879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879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CD310D-355C-4E32-9536-6D6A9130F7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40636-39EC-432D-922F-ED42A8C3B3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4621D-578D-4E3C-9533-B851275505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15131-F5A0-4C31-9797-6D945BC0AF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478D1-5ED1-48C3-B4B8-45D4EE24FB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F8F4-EA05-4377-8675-4EEB71587F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8023-23B6-483B-AF10-018793F04A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ACB06-7383-4F19-B721-F0FC01EA49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DDCE2-2CCD-4AF5-98F7-871D896CB7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D9E9D-AEE2-4CEE-81F0-6C26C2F069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1E523-1055-45BE-9D09-7829BFA4D1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186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2FCC0E-3A90-4EAA-A80E-36C0D31DF30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C678C-FE90-4B78-BAE6-0A88114AA4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ADB7D-CE01-4CA4-B2EA-147ECE7631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589BD-A493-4795-BCCF-FC3E2CD960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77795-AAA1-45CA-9F7C-3BA8E07C09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FDCD-FE5B-405E-A25C-C5EA646985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EBCD1-BAF5-402C-BEC4-B5D92613E2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E6A73-DF23-4B6D-A7D2-CFC75B6260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8EF88-E121-48AC-9DFE-7B2159EBBE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F711E-7480-4E1E-90AF-D66717B86D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7E8DE-4075-49DE-8D1D-76EEEA62CF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3721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22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722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2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3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3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3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23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72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72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723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723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723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75C83A-5989-4C0A-93A2-BC373AF89D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6C22C-9EF2-4E25-8AAD-5DE6EDC6E8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6DDD1-05AF-454E-9584-4F2A9861AD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02D5D-4509-440B-98B0-7643F98D02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D0C6E-DF41-4D76-BD8D-BDFCBF0231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9F377-8F03-433C-AAF6-CECB1A9D44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848A-87C3-4CFE-A885-BC65EF3E4C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38ACF-1815-4902-A2F1-BF10EEDB82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7F860-D202-4DEC-8E6A-E028ED1A41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2E85-18F6-49E3-8069-0D914CBFAB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82FEB-C0D4-4F23-A152-AA9077756B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2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3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33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3313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3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3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3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4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4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4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1331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31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1316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1317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32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buFontTx/>
              <a:buNone/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132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buFontTx/>
              <a:buNone/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132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buFontTx/>
              <a:buNone/>
              <a:defRPr kumimoji="0" sz="1400">
                <a:latin typeface="+mn-lt"/>
              </a:defRPr>
            </a:lvl1pPr>
          </a:lstStyle>
          <a:p>
            <a:fld id="{A42DEE20-E4F1-4489-A74B-117E68E7844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400"/>
            </a:lvl1pPr>
          </a:lstStyle>
          <a:p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400"/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400"/>
            </a:lvl1pPr>
          </a:lstStyle>
          <a:p>
            <a:fld id="{538A833B-2D31-4955-BB71-D1C73638480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4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147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4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147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400">
                <a:latin typeface="+mj-lt"/>
              </a:defRPr>
            </a:lvl1pPr>
          </a:lstStyle>
          <a:p>
            <a:fld id="{7A57071D-7D3D-4C6D-86FF-CBFA50A1BB4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buFontTx/>
              <a:buNone/>
              <a:defRPr kumimoji="0" sz="14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buFontTx/>
              <a:buNone/>
              <a:defRPr kumimoji="0" sz="14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buFontTx/>
              <a:buNone/>
              <a:defRPr kumimoji="0" sz="1400">
                <a:latin typeface="Times New Roman" pitchFamily="18" charset="0"/>
              </a:defRPr>
            </a:lvl1pPr>
          </a:lstStyle>
          <a:p>
            <a:fld id="{3E58D1B6-FF30-4220-A0A7-E296DDF03EE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5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03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04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05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06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07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08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09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10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5361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1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36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361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0" sz="1400">
                <a:latin typeface="+mn-lt"/>
              </a:defRPr>
            </a:lvl1pPr>
          </a:lstStyle>
          <a:p>
            <a:fld id="{665D45DA-6942-4462-A30A-9D7C56F649B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58724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8725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5872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72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72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73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873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87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87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873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873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873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400">
                <a:latin typeface="+mn-lt"/>
              </a:defRPr>
            </a:lvl1pPr>
          </a:lstStyle>
          <a:p>
            <a:fld id="{F89E3703-01A4-47A7-ACEB-4D12D2DA742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79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9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9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9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94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794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794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794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794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794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794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795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ACAECDCC-EF54-4484-9BF6-9BFFB6B6916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7305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6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6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6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6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6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6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6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6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6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6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7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7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7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7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7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7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7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7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7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7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8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8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8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8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8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8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8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8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8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8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9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309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9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9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9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9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9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9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9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9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0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0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0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0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0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0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0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0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0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0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1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1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1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1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1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1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1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1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1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1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2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2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2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2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2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2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2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2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2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2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3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3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3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3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3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3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3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3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3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3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4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4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4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4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4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4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4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4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4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4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5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5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5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5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5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5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5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5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5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5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6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6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6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6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6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6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6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6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6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6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7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7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7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7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7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7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7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7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7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7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8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8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8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8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8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8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8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8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8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8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9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9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9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9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9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9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9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9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9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19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0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0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0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0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0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0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0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0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0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0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1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1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1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1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1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1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1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1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1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1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2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2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2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2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2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2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2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2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2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2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3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3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3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3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3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3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3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3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3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3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4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4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4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4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4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4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4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4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4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4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5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5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5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5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5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5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5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5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5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5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6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6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6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6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6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6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6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6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6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6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7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7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7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27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32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182655C-521C-4AA5-AC17-15C2A43B780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32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732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732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32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8179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8180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8181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8182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8183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8184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8185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818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781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81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buFontTx/>
              <a:buNone/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81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buFontTx/>
              <a:buNone/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81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buFontTx/>
              <a:buNone/>
              <a:defRPr kumimoji="0" sz="1400">
                <a:latin typeface="+mn-lt"/>
              </a:defRPr>
            </a:lvl1pPr>
          </a:lstStyle>
          <a:p>
            <a:fld id="{9B57CA2F-9864-4F08-B0B7-8E43B63AFD5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52" name="Picture 4" descr="A:\minispir.GIF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  <p:sp>
          <p:nvSpPr>
            <p:cNvPr id="2053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blackWhite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ru-RU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 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  <a:p>
            <a:pPr lvl="3"/>
            <a:endParaRPr lang="ru-RU" altLang="en-US" smtClean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0960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400"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096000"/>
            <a:ext cx="4343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kumimoji="0" sz="1400"/>
            </a:lvl1pPr>
          </a:lstStyle>
          <a:p>
            <a:endParaRPr lang="ru-RU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3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2055" name="Picture 7" descr="A:\grapes.GIF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</p:spPr>
          </p:pic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2057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8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0800"/>
            <a:ext cx="8926513" cy="6743700"/>
            <a:chOff x="0" y="42"/>
            <a:chExt cx="4217" cy="566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42"/>
              <a:ext cx="4217" cy="5664"/>
              <a:chOff x="0" y="42"/>
              <a:chExt cx="4217" cy="5664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ltGray">
              <a:xfrm>
                <a:off x="250" y="169"/>
                <a:ext cx="3967" cy="5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3" name="Picture 5" descr="A:\minispir.GIF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ltGray">
              <a:xfrm>
                <a:off x="0" y="42"/>
                <a:ext cx="558" cy="3600"/>
              </a:xfrm>
              <a:prstGeom prst="rect">
                <a:avLst/>
              </a:prstGeom>
              <a:noFill/>
            </p:spPr>
          </p:pic>
          <p:sp>
            <p:nvSpPr>
              <p:cNvPr id="2054" name="Rectangle 6"/>
              <p:cNvSpPr>
                <a:spLocks noChangeArrowheads="1"/>
              </p:cNvSpPr>
              <p:nvPr/>
            </p:nvSpPr>
            <p:spPr bwMode="ltGray">
              <a:xfrm>
                <a:off x="282" y="3468"/>
                <a:ext cx="49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5" name="Picture 7" descr="A:\minispir.GIF"/>
              <p:cNvPicPr>
                <a:picLocks noChangeAspect="1" noChangeArrowheads="1"/>
              </p:cNvPicPr>
              <p:nvPr/>
            </p:nvPicPr>
            <p:blipFill>
              <a:blip r:embed="rId13"/>
              <a:srcRect t="39999"/>
              <a:stretch>
                <a:fillRect/>
              </a:stretch>
            </p:blipFill>
            <p:spPr bwMode="ltGray">
              <a:xfrm>
                <a:off x="0" y="3546"/>
                <a:ext cx="558" cy="216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543" y="1296"/>
              <a:ext cx="3658" cy="4032"/>
              <a:chOff x="198" y="1296"/>
              <a:chExt cx="3658" cy="4032"/>
            </a:xfrm>
          </p:grpSpPr>
          <p:sp>
            <p:nvSpPr>
              <p:cNvPr id="2057" name="Line 9"/>
              <p:cNvSpPr>
                <a:spLocks noChangeShapeType="1"/>
              </p:cNvSpPr>
              <p:nvPr/>
            </p:nvSpPr>
            <p:spPr bwMode="ltGray">
              <a:xfrm>
                <a:off x="198" y="129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ltGray">
              <a:xfrm>
                <a:off x="198" y="148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ltGray">
              <a:xfrm>
                <a:off x="198" y="168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ltGray">
              <a:xfrm>
                <a:off x="198" y="187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ltGray">
              <a:xfrm>
                <a:off x="198" y="206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ltGray">
              <a:xfrm>
                <a:off x="198" y="225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ltGray">
              <a:xfrm>
                <a:off x="198" y="244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ltGray">
              <a:xfrm>
                <a:off x="198" y="264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ltGray">
              <a:xfrm>
                <a:off x="198" y="283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ltGray">
              <a:xfrm>
                <a:off x="198" y="302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ltGray">
              <a:xfrm>
                <a:off x="198" y="321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ltGray">
              <a:xfrm>
                <a:off x="198" y="340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ltGray">
              <a:xfrm>
                <a:off x="198" y="360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ltGray">
              <a:xfrm>
                <a:off x="198" y="379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ltGray">
              <a:xfrm>
                <a:off x="198" y="398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ltGray">
              <a:xfrm>
                <a:off x="198" y="417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ltGray">
              <a:xfrm>
                <a:off x="198" y="436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ltGray">
              <a:xfrm>
                <a:off x="198" y="456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ltGray">
              <a:xfrm>
                <a:off x="198" y="475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ltGray">
              <a:xfrm>
                <a:off x="198" y="494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ltGray">
              <a:xfrm>
                <a:off x="198" y="513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ltGray">
              <a:xfrm>
                <a:off x="198" y="532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79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00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716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14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157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endParaRPr lang="ru-RU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5120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kumimoji="0" lang="ru-RU" sz="1800"/>
            </a:p>
          </p:txBody>
        </p:sp>
        <p:pic>
          <p:nvPicPr>
            <p:cNvPr id="51204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3DFD944-E3F9-4F4B-9ED3-E1083756305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04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3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3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044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044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75EF185-4F1F-444D-B648-6F185FE65A0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366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6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3671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72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367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7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3678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3679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368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68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368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68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368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68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369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69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369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69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369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69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370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0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370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0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370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0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70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1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71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1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71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1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71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1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72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2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372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2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372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2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373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3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373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3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373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3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373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4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374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4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374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374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374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4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375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5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80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375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5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807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375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5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808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375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6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809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376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6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810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376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6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81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376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6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812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1377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7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813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1377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7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381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1377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7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1377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0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6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7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8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1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3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9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800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380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80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80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380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380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400">
                <a:latin typeface="+mn-lt"/>
              </a:defRPr>
            </a:lvl1pPr>
          </a:lstStyle>
          <a:p>
            <a:fld id="{95F7A9DF-8177-4547-BBD4-3459B1701D2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117763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64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65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766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77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177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kumimoji="0" sz="1400"/>
            </a:lvl1pPr>
          </a:lstStyle>
          <a:p>
            <a:endParaRPr lang="ru-RU"/>
          </a:p>
        </p:txBody>
      </p:sp>
      <p:sp>
        <p:nvSpPr>
          <p:cNvPr id="1177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kumimoji="0" sz="1400"/>
            </a:lvl1pPr>
          </a:lstStyle>
          <a:p>
            <a:endParaRPr lang="ru-RU"/>
          </a:p>
        </p:txBody>
      </p:sp>
      <p:sp>
        <p:nvSpPr>
          <p:cNvPr id="1177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0" sz="1400"/>
            </a:lvl1pPr>
          </a:lstStyle>
          <a:p>
            <a:fld id="{073C5937-246B-4B1D-B687-6AADD19D88D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2FD8093-D2F5-4BF8-9635-623D394B897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3619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19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619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9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19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20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62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62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0"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62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latin typeface="+mn-lt"/>
              </a:defRPr>
            </a:lvl1pPr>
          </a:lstStyle>
          <a:p>
            <a:fld id="{EEAEE19B-7F5A-47D2-857B-49E0B91B372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6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39267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9268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9269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9270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9271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9272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buFontTx/>
                <a:buNone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139274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75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139277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78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139280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81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139283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284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928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92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6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3" name="Picture 7" descr="C:\Users\Администратор\Desktop\8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БИОЛОГИЯ - НАУКА О ЖИВЫХ ОРГАНИЗМАХ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571868" y="5857892"/>
            <a:ext cx="5286412" cy="466716"/>
          </a:xfrm>
        </p:spPr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Биология, 5 класс</a:t>
            </a:r>
            <a:endParaRPr lang="ru-RU" i="1" dirty="0">
              <a:solidFill>
                <a:srgbClr val="FFC000"/>
              </a:solidFill>
            </a:endParaRPr>
          </a:p>
        </p:txBody>
      </p:sp>
      <p:sp>
        <p:nvSpPr>
          <p:cNvPr id="311299" name="AutoShape 3" descr="http://www.stihi.ru/pics/2018/06/30/87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301" name="AutoShape 5" descr="http://www.stihi.ru/pics/2018/06/30/87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современной биологии выделяют направления: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428736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ботаника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5072074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медицина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4143380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генетика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496"/>
            <a:ext cx="242889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микробиология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2786058"/>
            <a:ext cx="221457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вирусология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1428736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микология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1428736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зоология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5715016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биотехнология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5072074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селекция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143380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экология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86116" y="2500306"/>
            <a:ext cx="2643206" cy="1357322"/>
          </a:xfrm>
          <a:prstGeom prst="ellipse">
            <a:avLst/>
          </a:prstGeom>
          <a:solidFill>
            <a:srgbClr val="05F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БИОЛОГИЯ</a:t>
            </a:r>
          </a:p>
          <a:p>
            <a:pPr algn="ctr"/>
            <a:endParaRPr lang="ru-RU" dirty="0"/>
          </a:p>
        </p:txBody>
      </p:sp>
      <p:cxnSp>
        <p:nvCxnSpPr>
          <p:cNvPr id="16" name="Прямая со стрелкой 15"/>
          <p:cNvCxnSpPr>
            <a:stCxn id="14" idx="7"/>
          </p:cNvCxnSpPr>
          <p:nvPr/>
        </p:nvCxnSpPr>
        <p:spPr>
          <a:xfrm rot="5400000" flipH="1" flipV="1">
            <a:off x="5779266" y="1763208"/>
            <a:ext cx="698841" cy="117290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86446" y="3643314"/>
            <a:ext cx="928694" cy="42862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1"/>
          </p:cNvCxnSpPr>
          <p:nvPr/>
        </p:nvCxnSpPr>
        <p:spPr>
          <a:xfrm flipV="1">
            <a:off x="5929322" y="3036091"/>
            <a:ext cx="642942" cy="35719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2428860" y="3643314"/>
            <a:ext cx="1000132" cy="42862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4429125" y="2214555"/>
            <a:ext cx="571503" cy="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2571736" y="2000240"/>
            <a:ext cx="904876" cy="76200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4" idx="2"/>
          </p:cNvCxnSpPr>
          <p:nvPr/>
        </p:nvCxnSpPr>
        <p:spPr>
          <a:xfrm rot="10800000">
            <a:off x="2643174" y="3157543"/>
            <a:ext cx="642942" cy="2142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 flipV="1">
            <a:off x="5214942" y="4643446"/>
            <a:ext cx="500066" cy="43021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7572396" y="4643446"/>
            <a:ext cx="642942" cy="35719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>
            <a:off x="6046003" y="5169707"/>
            <a:ext cx="928694" cy="1904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ЗНАЧЕНИЕ БИОЛОГИИ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071810"/>
            <a:ext cx="8229600" cy="2400304"/>
          </a:xfrm>
        </p:spPr>
        <p:txBody>
          <a:bodyPr/>
          <a:lstStyle/>
          <a:p>
            <a:pPr marL="651510" indent="-514350">
              <a:buAutoNum type="arabicPeriod"/>
            </a:pPr>
            <a:r>
              <a:rPr lang="ru-RU" dirty="0" smtClean="0"/>
              <a:t>Помогает понять единство живого мира;</a:t>
            </a:r>
          </a:p>
          <a:p>
            <a:pPr marL="651510" indent="-514350">
              <a:buAutoNum type="arabicPeriod"/>
            </a:pPr>
            <a:r>
              <a:rPr lang="ru-RU" dirty="0" smtClean="0"/>
              <a:t>Как обеспечить человечество пищей, а промышленность сырьём;</a:t>
            </a:r>
          </a:p>
          <a:p>
            <a:pPr marL="651510" indent="-514350">
              <a:buAutoNum type="arabicPeriod"/>
            </a:pPr>
            <a:r>
              <a:rPr lang="ru-RU" dirty="0" smtClean="0"/>
              <a:t>Как защитить от болезней </a:t>
            </a:r>
          </a:p>
          <a:p>
            <a:pPr marL="651510" indent="-514350">
              <a:buAutoNum type="arabicPeriod"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14348" y="1928802"/>
            <a:ext cx="8086724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Биология решает следующие вопросы:</a:t>
            </a: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Биология –это…</a:t>
            </a:r>
          </a:p>
          <a:p>
            <a:r>
              <a:rPr lang="ru-RU" dirty="0" smtClean="0"/>
              <a:t>Предмет изучения биологии-…</a:t>
            </a:r>
          </a:p>
          <a:p>
            <a:r>
              <a:rPr lang="ru-RU" dirty="0" smtClean="0"/>
              <a:t>Почему организм единое целое? (как понимаете?)</a:t>
            </a:r>
          </a:p>
          <a:p>
            <a:r>
              <a:rPr lang="ru-RU" dirty="0" smtClean="0"/>
              <a:t>Зачем изучать природу?</a:t>
            </a:r>
          </a:p>
          <a:p>
            <a:r>
              <a:rPr lang="ru-RU" dirty="0" smtClean="0"/>
              <a:t>Какие направления биологии знаете? (расшифровать, чем занимаются)</a:t>
            </a:r>
            <a:endParaRPr lang="ru-RU" dirty="0"/>
          </a:p>
        </p:txBody>
      </p:sp>
      <p:pic>
        <p:nvPicPr>
          <p:cNvPr id="316418" name="Picture 2" descr="H:\Биология\ANIMATED\анимация\doll17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142984"/>
            <a:ext cx="900119" cy="1500198"/>
          </a:xfrm>
          <a:prstGeom prst="rect">
            <a:avLst/>
          </a:prstGeom>
          <a:noFill/>
        </p:spPr>
      </p:pic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Домашнее задание: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000240"/>
            <a:ext cx="5929354" cy="1228722"/>
          </a:xfrm>
        </p:spPr>
        <p:txBody>
          <a:bodyPr/>
          <a:lstStyle/>
          <a:p>
            <a:r>
              <a:rPr lang="ru-RU" b="1" i="1" dirty="0" smtClean="0"/>
              <a:t>§1, читать, отвечать на вопросы на стр.9</a:t>
            </a:r>
            <a:endParaRPr lang="ru-RU" b="1" i="1" dirty="0"/>
          </a:p>
        </p:txBody>
      </p:sp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6" name="Рисунок 4" descr="63e88de767d6637a447f6d35f1be6d75[1]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1357322" cy="918189"/>
          </a:xfrm>
          <a:prstGeom prst="rect">
            <a:avLst/>
          </a:prstGeom>
          <a:noFill/>
        </p:spPr>
      </p:pic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 descr="9f4c7997cd1195b82c39bba72c7e0bbd[1]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357562"/>
            <a:ext cx="1586048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такое биология?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307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Биология</a:t>
            </a:r>
            <a:r>
              <a:rPr lang="ru-RU" dirty="0" smtClean="0"/>
              <a:t> – </a:t>
            </a:r>
            <a:r>
              <a:rPr lang="ru-RU" i="1" dirty="0" smtClean="0"/>
              <a:t>в переводе с </a:t>
            </a:r>
            <a:r>
              <a:rPr lang="ru-RU" i="1" dirty="0" smtClean="0"/>
              <a:t>греческого означает </a:t>
            </a:r>
            <a:r>
              <a:rPr lang="ru-RU" b="1" i="1" dirty="0" smtClean="0"/>
              <a:t>учение о </a:t>
            </a:r>
            <a:r>
              <a:rPr lang="ru-RU" b="1" i="1" dirty="0" smtClean="0"/>
              <a:t>жизни</a:t>
            </a:r>
            <a:r>
              <a:rPr lang="ru-RU" i="1" dirty="0" smtClean="0"/>
              <a:t>  «</a:t>
            </a:r>
            <a:r>
              <a:rPr lang="ru-RU" i="1" dirty="0" err="1" smtClean="0"/>
              <a:t>биос</a:t>
            </a:r>
            <a:r>
              <a:rPr lang="ru-RU" i="1" dirty="0" smtClean="0"/>
              <a:t>» -жизнь, «логос»- учение (наука).</a:t>
            </a:r>
          </a:p>
          <a:p>
            <a:r>
              <a:rPr lang="ru-RU" dirty="0" smtClean="0"/>
              <a:t>По научному определению</a:t>
            </a:r>
          </a:p>
          <a:p>
            <a:r>
              <a:rPr lang="ru-RU" u="sng" dirty="0" smtClean="0">
                <a:solidFill>
                  <a:srgbClr val="FFC000"/>
                </a:solidFill>
              </a:rPr>
              <a:t>Биология –наука о живой природе и законах ею управляющих.</a:t>
            </a:r>
            <a:endParaRPr lang="ru-RU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является предметом изучения биологии?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8186766" cy="305911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Биология изучает живые организмы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:\Биология\ANIMATED\анимация\book3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500174"/>
            <a:ext cx="1443800" cy="857256"/>
          </a:xfrm>
          <a:prstGeom prst="rect">
            <a:avLst/>
          </a:prstGeom>
          <a:noFill/>
        </p:spPr>
      </p:pic>
      <p:pic>
        <p:nvPicPr>
          <p:cNvPr id="2052" name="Picture 4" descr="H:\Биология\ANIMATED\анимация\J03097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000504"/>
            <a:ext cx="1730241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01052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B0F0"/>
                </a:solidFill>
                <a:cs typeface="Aharoni" pitchFamily="2" charset="-79"/>
              </a:rPr>
              <a:t>На нашей планете обитает более 2,5 </a:t>
            </a:r>
            <a:r>
              <a:rPr lang="ru-RU" sz="3200" dirty="0" err="1" smtClean="0">
                <a:solidFill>
                  <a:srgbClr val="00B0F0"/>
                </a:solidFill>
                <a:cs typeface="Aharoni" pitchFamily="2" charset="-79"/>
              </a:rPr>
              <a:t>млн</a:t>
            </a:r>
            <a:r>
              <a:rPr lang="ru-RU" sz="3200" dirty="0" smtClean="0">
                <a:solidFill>
                  <a:srgbClr val="00B0F0"/>
                </a:solidFill>
                <a:cs typeface="Aharoni" pitchFamily="2" charset="-79"/>
              </a:rPr>
              <a:t> видов живых организмов</a:t>
            </a:r>
            <a:endParaRPr lang="ru-RU" sz="3200" dirty="0">
              <a:solidFill>
                <a:srgbClr val="00B0F0"/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00174"/>
            <a:ext cx="7215238" cy="804858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5 царств природы</a:t>
            </a:r>
            <a:endParaRPr lang="ru-RU" sz="3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714480" y="4857760"/>
            <a:ext cx="207170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1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Растения</a:t>
            </a:r>
            <a:endParaRPr kumimoji="1" lang="ru-RU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072066" y="4857760"/>
            <a:ext cx="235745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1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Животные</a:t>
            </a:r>
            <a:endParaRPr kumimoji="1" lang="ru-RU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7000892" y="3214686"/>
            <a:ext cx="150019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</a:pPr>
            <a:r>
              <a:rPr kumimoji="1" lang="ru-RU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Грибы</a:t>
            </a:r>
            <a:endParaRPr kumimoji="1" lang="ru-RU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500430" y="3214686"/>
            <a:ext cx="207170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</a:pPr>
            <a:r>
              <a:rPr kumimoji="1" lang="ru-RU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Бактерии</a:t>
            </a:r>
            <a:endParaRPr kumimoji="1" lang="ru-RU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85720" y="3214686"/>
            <a:ext cx="185738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</a:pPr>
            <a:r>
              <a:rPr kumimoji="1" lang="ru-RU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Вирусы</a:t>
            </a:r>
            <a:endParaRPr kumimoji="1" lang="ru-RU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Администратор\Desktop\crown_PNG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00306"/>
            <a:ext cx="1109627" cy="804850"/>
          </a:xfrm>
          <a:prstGeom prst="rect">
            <a:avLst/>
          </a:prstGeom>
          <a:noFill/>
        </p:spPr>
      </p:pic>
      <p:pic>
        <p:nvPicPr>
          <p:cNvPr id="12" name="Picture 3" descr="C:\Users\Администратор\Desktop\crown_PNG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14818"/>
            <a:ext cx="1109627" cy="804850"/>
          </a:xfrm>
          <a:prstGeom prst="rect">
            <a:avLst/>
          </a:prstGeom>
          <a:noFill/>
        </p:spPr>
      </p:pic>
      <p:pic>
        <p:nvPicPr>
          <p:cNvPr id="13" name="Picture 3" descr="C:\Users\Администратор\Desktop\crown_PNG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500306"/>
            <a:ext cx="1109627" cy="804850"/>
          </a:xfrm>
          <a:prstGeom prst="rect">
            <a:avLst/>
          </a:prstGeom>
          <a:noFill/>
        </p:spPr>
      </p:pic>
      <p:pic>
        <p:nvPicPr>
          <p:cNvPr id="14" name="Picture 3" descr="C:\Users\Администратор\Desktop\crown_PNG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571744"/>
            <a:ext cx="1109627" cy="804850"/>
          </a:xfrm>
          <a:prstGeom prst="rect">
            <a:avLst/>
          </a:prstGeom>
          <a:noFill/>
        </p:spPr>
      </p:pic>
      <p:pic>
        <p:nvPicPr>
          <p:cNvPr id="15" name="Picture 3" descr="C:\Users\Администратор\Desktop\crown_PNG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214818"/>
            <a:ext cx="1109627" cy="80485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120104_5502eec45f73e5502eec45f77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1333488" cy="1000116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im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0900" y="3786190"/>
            <a:ext cx="1428760" cy="1071570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160px-Karl_Johanssvamp,_Iduns_kokb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745122"/>
            <a:ext cx="1285883" cy="1041199"/>
          </a:xfrm>
          <a:prstGeom prst="rect">
            <a:avLst/>
          </a:prstGeom>
          <a:noFill/>
        </p:spPr>
      </p:pic>
      <p:sp>
        <p:nvSpPr>
          <p:cNvPr id="1032" name="AutoShape 8" descr="http://wallpapers4screen.com/Uploads/22-1-2016/9573/thumb2-cosmos-kosmeya-field-flow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Администратор\Desktop\thumb2-cosmos-kosmeya-field-flowe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5357826"/>
            <a:ext cx="1953580" cy="1221676"/>
          </a:xfrm>
          <a:prstGeom prst="rect">
            <a:avLst/>
          </a:prstGeom>
          <a:noFill/>
        </p:spPr>
      </p:pic>
      <p:pic>
        <p:nvPicPr>
          <p:cNvPr id="1034" name="Picture 10" descr="C:\Users\Администратор\Desktop\LARISTAN_SHEEP_Ovis_orientalis_laristanica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5357826"/>
            <a:ext cx="1978017" cy="1315492"/>
          </a:xfrm>
          <a:prstGeom prst="rect">
            <a:avLst/>
          </a:prstGeom>
          <a:noFill/>
        </p:spPr>
      </p:pic>
      <p:pic>
        <p:nvPicPr>
          <p:cNvPr id="1035" name="Picture 11" descr="H:\Биология\ANIMATED\анимация\ANIMATED\J0174012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857232"/>
            <a:ext cx="1285884" cy="1285884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Что изучается?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30725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Строение живых организмов,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Жизнедеятельность (питание, дыхание…)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Взаимосвязи между организмами и средой обитания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12322" name="Picture 2" descr="H:\Биология\ANIMATED\анимация\3d21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214554"/>
            <a:ext cx="785818" cy="785818"/>
          </a:xfrm>
          <a:prstGeom prst="rect">
            <a:avLst/>
          </a:prstGeom>
          <a:noFill/>
        </p:spPr>
      </p:pic>
      <p:pic>
        <p:nvPicPr>
          <p:cNvPr id="312323" name="Picture 3" descr="H:\Биология\ANIMATED\анимация\papillonkiss010xk3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357298"/>
            <a:ext cx="895350" cy="781050"/>
          </a:xfrm>
          <a:prstGeom prst="rect">
            <a:avLst/>
          </a:prstGeom>
          <a:noFill/>
        </p:spPr>
      </p:pic>
      <p:pic>
        <p:nvPicPr>
          <p:cNvPr id="312324" name="Picture 4" descr="H:\Биология\ANIMATED\анимация\АН1\17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929066"/>
            <a:ext cx="1446620" cy="1928826"/>
          </a:xfrm>
          <a:prstGeom prst="rect">
            <a:avLst/>
          </a:prstGeom>
          <a:noFill/>
        </p:spPr>
      </p:pic>
      <p:pic>
        <p:nvPicPr>
          <p:cNvPr id="312327" name="Picture 7" descr="H:\Биология\ANIMATED\анимация\J03004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929066"/>
            <a:ext cx="1295791" cy="1924054"/>
          </a:xfrm>
          <a:prstGeom prst="rect">
            <a:avLst/>
          </a:prstGeom>
          <a:noFill/>
        </p:spPr>
      </p:pic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История зарождения биологии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595570"/>
          </a:xfrm>
        </p:spPr>
        <p:txBody>
          <a:bodyPr/>
          <a:lstStyle/>
          <a:p>
            <a:r>
              <a:rPr lang="ru-RU" dirty="0" smtClean="0"/>
              <a:t>Уже первобытные люди (более 20тыс. лет назад) много знали о животных. А сцены охоты на них запечатлели в наскальных рисунках</a:t>
            </a:r>
            <a:endParaRPr lang="ru-RU" dirty="0"/>
          </a:p>
        </p:txBody>
      </p:sp>
      <p:pic>
        <p:nvPicPr>
          <p:cNvPr id="313346" name="Picture 2" descr="C:\Users\Администратор\Desktop\kamen-mama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000504"/>
            <a:ext cx="6057902" cy="25241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495800"/>
          </a:xfrm>
        </p:spPr>
        <p:txBody>
          <a:bodyPr/>
          <a:lstStyle/>
          <a:p>
            <a:r>
              <a:rPr lang="ru-RU" dirty="0" smtClean="0"/>
              <a:t>В древнем Египте, Месопотамии, Китае, Греции накопилось много сведений об использовании растений, животных, грибов.</a:t>
            </a:r>
          </a:p>
          <a:p>
            <a:r>
              <a:rPr lang="ru-RU" dirty="0" smtClean="0"/>
              <a:t> Люди использовали растения в пищу,  для изготовления одежды, жилища, лекарств.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Учёные древней Греции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972320" cy="4972072"/>
          </a:xfrm>
        </p:spPr>
        <p:txBody>
          <a:bodyPr/>
          <a:lstStyle/>
          <a:p>
            <a:r>
              <a:rPr lang="ru-RU" dirty="0" smtClean="0"/>
              <a:t>«Отец зоологии» - Аристотель описывал животных (книга «История животных»);</a:t>
            </a:r>
          </a:p>
          <a:p>
            <a:r>
              <a:rPr lang="ru-RU" dirty="0" smtClean="0"/>
              <a:t>«Отец ботаники» - Теофраст обобщил знания о растениях (</a:t>
            </a:r>
            <a:r>
              <a:rPr lang="ru-RU" dirty="0" err="1" smtClean="0"/>
              <a:t>многотомник</a:t>
            </a:r>
            <a:r>
              <a:rPr lang="ru-RU" dirty="0" smtClean="0"/>
              <a:t> «Исследования о растениях»)</a:t>
            </a:r>
            <a:endParaRPr lang="ru-RU" dirty="0"/>
          </a:p>
        </p:txBody>
      </p:sp>
      <p:pic>
        <p:nvPicPr>
          <p:cNvPr id="314370" name="Picture 2" descr="C:\Users\Администратор\Desktop\6f8f9708823cb97330db53c82268b0aa--roman-sculpture-ancient-rome.jpg"/>
          <p:cNvPicPr>
            <a:picLocks noChangeAspect="1" noChangeArrowheads="1"/>
          </p:cNvPicPr>
          <p:nvPr/>
        </p:nvPicPr>
        <p:blipFill>
          <a:blip r:embed="rId2"/>
          <a:srcRect b="25923"/>
          <a:stretch>
            <a:fillRect/>
          </a:stretch>
        </p:blipFill>
        <p:spPr bwMode="auto">
          <a:xfrm>
            <a:off x="6929454" y="1357298"/>
            <a:ext cx="1714511" cy="2044885"/>
          </a:xfrm>
          <a:prstGeom prst="rect">
            <a:avLst/>
          </a:prstGeom>
          <a:noFill/>
        </p:spPr>
      </p:pic>
      <p:pic>
        <p:nvPicPr>
          <p:cNvPr id="314372" name="Picture 4" descr="C:\Users\Администратор\Desktop\media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500438"/>
            <a:ext cx="1705096" cy="21748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5400684" cy="5453082"/>
          </a:xfrm>
        </p:spPr>
        <p:txBody>
          <a:bodyPr/>
          <a:lstStyle/>
          <a:p>
            <a:r>
              <a:rPr lang="ru-RU" dirty="0" smtClean="0"/>
              <a:t>Лука </a:t>
            </a:r>
            <a:r>
              <a:rPr lang="ru-RU" dirty="0" err="1" smtClean="0"/>
              <a:t>Гини</a:t>
            </a:r>
            <a:r>
              <a:rPr lang="ru-RU" dirty="0" smtClean="0"/>
              <a:t> </a:t>
            </a:r>
            <a:r>
              <a:rPr lang="en-US" dirty="0" smtClean="0"/>
              <a:t>(XVI</a:t>
            </a:r>
            <a:r>
              <a:rPr lang="ru-RU" dirty="0" smtClean="0"/>
              <a:t> в</a:t>
            </a:r>
            <a:r>
              <a:rPr lang="en-US" dirty="0" smtClean="0"/>
              <a:t>) – </a:t>
            </a:r>
            <a:r>
              <a:rPr lang="ru-RU" dirty="0" smtClean="0"/>
              <a:t>придумал способ гербаризации растений;</a:t>
            </a:r>
          </a:p>
          <a:p>
            <a:endParaRPr lang="ru-RU" dirty="0" smtClean="0"/>
          </a:p>
          <a:p>
            <a:r>
              <a:rPr lang="ru-RU" dirty="0" smtClean="0"/>
              <a:t>Карл Линней (шведский ботаник,</a:t>
            </a:r>
            <a:r>
              <a:rPr lang="en-US" dirty="0" smtClean="0"/>
              <a:t> </a:t>
            </a:r>
            <a:r>
              <a:rPr lang="en-US" dirty="0" smtClean="0"/>
              <a:t>XVI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smtClean="0"/>
              <a:t>в</a:t>
            </a:r>
            <a:r>
              <a:rPr lang="ru-RU" dirty="0" smtClean="0"/>
              <a:t>) –впервые систематизировал растения (книга «Система природы»)</a:t>
            </a:r>
            <a:endParaRPr lang="ru-RU" dirty="0"/>
          </a:p>
        </p:txBody>
      </p:sp>
      <p:pic>
        <p:nvPicPr>
          <p:cNvPr id="315394" name="Picture 2" descr="C:\Users\Администратор\Desktop\719e2b0536f84fc053b875cc936b03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00438"/>
            <a:ext cx="2028685" cy="2453591"/>
          </a:xfrm>
          <a:prstGeom prst="rect">
            <a:avLst/>
          </a:prstGeom>
          <a:noFill/>
        </p:spPr>
      </p:pic>
      <p:pic>
        <p:nvPicPr>
          <p:cNvPr id="315395" name="Picture 3" descr="C:\Users\Администратор\Desktop\Luca Gh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71479"/>
            <a:ext cx="2000264" cy="26708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Луг">
  <a:themeElements>
    <a:clrScheme name="Луг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Луг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уг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г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уг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Водоворот">
  <a:themeElements>
    <a:clrScheme name="Водоворот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Водоворо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Водоворот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Пульс">
  <a:themeElements>
    <a:clrScheme name="Пульс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Пульс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ульс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ульс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ульс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5">
  <a:themeElements>
    <a:clrScheme name="Тема Office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Тема Office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одушевляем сотрудников">
  <a:themeElements>
    <a:clrScheme name="Воодушевляем сотрудников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Воодушевляем сотрудников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Воодушевляем сотрудников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одушевляем сотрудников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одушевляем сотрудников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3">
  <a:themeElements>
    <a:clrScheme name="Тема Office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Тема Office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Тема2">
  <a:themeElements>
    <a:clrScheme name="Тема Office 2">
      <a:dk1>
        <a:srgbClr val="000000"/>
      </a:dk1>
      <a:lt1>
        <a:srgbClr val="FFFFFF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FFFFF"/>
      </a:accent3>
      <a:accent4>
        <a:srgbClr val="000000"/>
      </a:accent4>
      <a:accent5>
        <a:srgbClr val="CDDBB9"/>
      </a:accent5>
      <a:accent6>
        <a:srgbClr val="3086A5"/>
      </a:accent6>
      <a:hlink>
        <a:srgbClr val="9191E1"/>
      </a:hlink>
      <a:folHlink>
        <a:srgbClr val="CC9864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66"/>
        </a:dk1>
        <a:lt1>
          <a:srgbClr val="FDEDFD"/>
        </a:lt1>
        <a:dk2>
          <a:srgbClr val="221304"/>
        </a:dk2>
        <a:lt2>
          <a:srgbClr val="F3D9F3"/>
        </a:lt2>
        <a:accent1>
          <a:srgbClr val="A1BD69"/>
        </a:accent1>
        <a:accent2>
          <a:srgbClr val="3694B6"/>
        </a:accent2>
        <a:accent3>
          <a:srgbClr val="FEF4FE"/>
        </a:accent3>
        <a:accent4>
          <a:srgbClr val="000056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EBF6FD"/>
        </a:lt1>
        <a:dk2>
          <a:srgbClr val="221304"/>
        </a:dk2>
        <a:lt2>
          <a:srgbClr val="CCECFF"/>
        </a:lt2>
        <a:accent1>
          <a:srgbClr val="A1BD69"/>
        </a:accent1>
        <a:accent2>
          <a:srgbClr val="3694B6"/>
        </a:accent2>
        <a:accent3>
          <a:srgbClr val="F3FAFE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Тема4">
  <a:themeElements>
    <a:clrScheme name="Тема Office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Тема Office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лен">
  <a:themeElements>
    <a:clrScheme name="Клен 4">
      <a:dk1>
        <a:srgbClr val="008000"/>
      </a:dk1>
      <a:lt1>
        <a:srgbClr val="FFFFFF"/>
      </a:lt1>
      <a:dk2>
        <a:srgbClr val="005800"/>
      </a:dk2>
      <a:lt2>
        <a:srgbClr val="FFFFCC"/>
      </a:lt2>
      <a:accent1>
        <a:srgbClr val="00CC99"/>
      </a:accent1>
      <a:accent2>
        <a:srgbClr val="007825"/>
      </a:accent2>
      <a:accent3>
        <a:srgbClr val="AAB4AA"/>
      </a:accent3>
      <a:accent4>
        <a:srgbClr val="DADADA"/>
      </a:accent4>
      <a:accent5>
        <a:srgbClr val="AAE2CA"/>
      </a:accent5>
      <a:accent6>
        <a:srgbClr val="006C20"/>
      </a:accent6>
      <a:hlink>
        <a:srgbClr val="9966FF"/>
      </a:hlink>
      <a:folHlink>
        <a:srgbClr val="99CCFF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Метеор">
  <a:themeElements>
    <a:clrScheme name="Метеор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Метео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Метеор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теор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теор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ertificate">
  <a:themeElements>
    <a:clrScheme name="Certific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33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DCA"/>
      </a:accent5>
      <a:accent6>
        <a:srgbClr val="2D2DB9"/>
      </a:accent6>
      <a:hlink>
        <a:srgbClr val="FFCC00"/>
      </a:hlink>
      <a:folHlink>
        <a:srgbClr val="B2B2B2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ru-RU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рбита 3">
    <a:dk1>
      <a:srgbClr val="000066"/>
    </a:dk1>
    <a:lt1>
      <a:srgbClr val="FFFFFF"/>
    </a:lt1>
    <a:dk2>
      <a:srgbClr val="000099"/>
    </a:dk2>
    <a:lt2>
      <a:srgbClr val="9FBFFF"/>
    </a:lt2>
    <a:accent1>
      <a:srgbClr val="0099CC"/>
    </a:accent1>
    <a:accent2>
      <a:srgbClr val="00CC66"/>
    </a:accent2>
    <a:accent3>
      <a:srgbClr val="AAAACA"/>
    </a:accent3>
    <a:accent4>
      <a:srgbClr val="DADADA"/>
    </a:accent4>
    <a:accent5>
      <a:srgbClr val="AACAE2"/>
    </a:accent5>
    <a:accent6>
      <a:srgbClr val="00B95C"/>
    </a:accent6>
    <a:hlink>
      <a:srgbClr val="00FFFF"/>
    </a:hlink>
    <a:folHlink>
      <a:srgbClr val="CDE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организменная среда жизни</Template>
  <TotalTime>225</TotalTime>
  <Words>314</Words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25</vt:i4>
      </vt:variant>
      <vt:variant>
        <vt:lpstr>Заголовки слайдов</vt:lpstr>
      </vt:variant>
      <vt:variant>
        <vt:i4>13</vt:i4>
      </vt:variant>
    </vt:vector>
  </HeadingPairs>
  <TitlesOfParts>
    <vt:vector size="38" baseType="lpstr">
      <vt:lpstr>Вершина горы</vt:lpstr>
      <vt:lpstr>Воодушевляем сотрудников</vt:lpstr>
      <vt:lpstr>План</vt:lpstr>
      <vt:lpstr>Клен</vt:lpstr>
      <vt:lpstr>Салют</vt:lpstr>
      <vt:lpstr>Метеор</vt:lpstr>
      <vt:lpstr>Океан</vt:lpstr>
      <vt:lpstr>Сотрудничество</vt:lpstr>
      <vt:lpstr>Certificate</vt:lpstr>
      <vt:lpstr>Луг</vt:lpstr>
      <vt:lpstr>Generic</vt:lpstr>
      <vt:lpstr>Project Overview</vt:lpstr>
      <vt:lpstr>Водоворот</vt:lpstr>
      <vt:lpstr>Пульс</vt:lpstr>
      <vt:lpstr>Business Plan</vt:lpstr>
      <vt:lpstr>Орбита</vt:lpstr>
      <vt:lpstr>Точки</vt:lpstr>
      <vt:lpstr>Ленты</vt:lpstr>
      <vt:lpstr>Тема5</vt:lpstr>
      <vt:lpstr>Тема3</vt:lpstr>
      <vt:lpstr>Тема2</vt:lpstr>
      <vt:lpstr>Тема4</vt:lpstr>
      <vt:lpstr>Эркер</vt:lpstr>
      <vt:lpstr>Апекс</vt:lpstr>
      <vt:lpstr>Аспект</vt:lpstr>
      <vt:lpstr>БИОЛОГИЯ - НАУКА О ЖИВЫХ ОРГАНИЗМАХ</vt:lpstr>
      <vt:lpstr>Что такое биология?</vt:lpstr>
      <vt:lpstr>Что является предметом изучения биологии?</vt:lpstr>
      <vt:lpstr>На нашей планете обитает более 2,5 млн видов живых организмов</vt:lpstr>
      <vt:lpstr>Что изучается?</vt:lpstr>
      <vt:lpstr>История зарождения биологии</vt:lpstr>
      <vt:lpstr>Слайд 7</vt:lpstr>
      <vt:lpstr>Учёные древней Греции</vt:lpstr>
      <vt:lpstr>Слайд 9</vt:lpstr>
      <vt:lpstr>В современной биологии выделяют направления:</vt:lpstr>
      <vt:lpstr>ЗНАЧЕНИЕ БИОЛОГИИ</vt:lpstr>
      <vt:lpstr>Рефлексия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БИОЛОГИЯ - НАУКА О ЖИВЫХ ОРГАНИЗМАХ</dc:title>
  <dc:creator>Администратор</dc:creator>
  <cp:lastModifiedBy>Администратор</cp:lastModifiedBy>
  <cp:revision>25</cp:revision>
  <dcterms:created xsi:type="dcterms:W3CDTF">2018-09-03T17:53:29Z</dcterms:created>
  <dcterms:modified xsi:type="dcterms:W3CDTF">2018-09-03T21:49:22Z</dcterms:modified>
</cp:coreProperties>
</file>